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4043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94" r:id="rId4"/>
    <p:sldId id="300" r:id="rId5"/>
    <p:sldId id="298" r:id="rId6"/>
    <p:sldId id="299" r:id="rId7"/>
    <p:sldId id="258" r:id="rId8"/>
    <p:sldId id="293" r:id="rId9"/>
    <p:sldId id="262" r:id="rId10"/>
    <p:sldId id="275" r:id="rId11"/>
    <p:sldId id="274" r:id="rId12"/>
    <p:sldId id="282" r:id="rId13"/>
  </p:sldIdLst>
  <p:sldSz cx="12192000" cy="6858000"/>
  <p:notesSz cx="68580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AA03B9-6E1A-43B0-9E70-A5B3D08D0350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88C555-E49A-41CF-BE44-24E617FD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332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65539B-5D28-433A-AFAB-1FDA9FAE94DA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413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892"/>
            <a:ext cx="548640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2C3D5-B88C-48AB-917D-C4354B7A3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338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C2C3D5-B88C-48AB-917D-C4354B7A3BF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481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16th December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Food Policy Research Institute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895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16th December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Food Policy Research Institute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226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16th December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Food Policy Research Institute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383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16th December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Food Policy Research Institute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081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16th December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Food Policy Research Institute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8618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16th December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Food Policy Research Institute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573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16th December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Food Policy Research Institute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026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16th December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Food Policy Research Institute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667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16th December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International Food Policy Research Institute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561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16th December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International Food Policy Research Institute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347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16th December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Food Policy Research Institute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222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/>
              <a:t>16th December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International Food Policy Research Institute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7767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45" r:id="rId2"/>
    <p:sldLayoutId id="2147484046" r:id="rId3"/>
    <p:sldLayoutId id="2147484047" r:id="rId4"/>
    <p:sldLayoutId id="2147484048" r:id="rId5"/>
    <p:sldLayoutId id="2147484049" r:id="rId6"/>
    <p:sldLayoutId id="2147484050" r:id="rId7"/>
    <p:sldLayoutId id="2147484051" r:id="rId8"/>
    <p:sldLayoutId id="2147484052" r:id="rId9"/>
    <p:sldLayoutId id="2147484053" r:id="rId10"/>
    <p:sldLayoutId id="2147484054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29989" y="665017"/>
            <a:ext cx="8826038" cy="680545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Public - Private Dialogues and the Policy Process</a:t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Food Policy Research Institute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353" y="665018"/>
            <a:ext cx="2554501" cy="136609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4322321"/>
            <a:ext cx="1219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Suresh Babu</a:t>
            </a:r>
          </a:p>
          <a:p>
            <a:pPr algn="ctr"/>
            <a:r>
              <a:rPr lang="en-US" dirty="0"/>
              <a:t>Senior Research Fellow</a:t>
            </a:r>
          </a:p>
          <a:p>
            <a:pPr algn="ctr"/>
            <a:r>
              <a:rPr lang="en-US" dirty="0"/>
              <a:t>International Food Policy Research Institute, Washington D.C.</a:t>
            </a:r>
          </a:p>
          <a:p>
            <a:pPr algn="ctr"/>
            <a:r>
              <a:rPr lang="en-US" dirty="0"/>
              <a:t>at</a:t>
            </a:r>
          </a:p>
          <a:p>
            <a:pPr algn="ctr"/>
            <a:r>
              <a:rPr lang="en-US" dirty="0"/>
              <a:t>Workshop on Public Private Dialogue in Nepal</a:t>
            </a:r>
          </a:p>
          <a:p>
            <a:pPr algn="ctr"/>
            <a:r>
              <a:rPr lang="en-US" dirty="0"/>
              <a:t>January 12th, 2016</a:t>
            </a:r>
          </a:p>
          <a:p>
            <a:pPr algn="ctr"/>
            <a:r>
              <a:rPr lang="en-US" dirty="0"/>
              <a:t>Kathmandu, Nepal</a:t>
            </a:r>
          </a:p>
          <a:p>
            <a:pPr algn="ctr"/>
            <a:endParaRPr lang="en-US" dirty="0"/>
          </a:p>
          <a:p>
            <a:pPr algn="r"/>
            <a:r>
              <a:rPr lang="en-US" dirty="0"/>
              <a:t>12</a:t>
            </a:r>
            <a:r>
              <a:rPr lang="en-US" baseline="30000" dirty="0"/>
              <a:t>th</a:t>
            </a:r>
            <a:r>
              <a:rPr lang="en-US" dirty="0"/>
              <a:t> January 2016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5512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96808"/>
          </a:xfrm>
        </p:spPr>
        <p:txBody>
          <a:bodyPr>
            <a:normAutofit fontScale="90000"/>
          </a:bodyPr>
          <a:lstStyle/>
          <a:p>
            <a:r>
              <a:rPr lang="en-US" dirty="0"/>
              <a:t>Issues in the context of Nepal Agriculture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061049"/>
            <a:ext cx="10058400" cy="541249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Private sector can play effective role in the </a:t>
            </a:r>
            <a:r>
              <a:rPr lang="en-US" sz="2400" b="1" dirty="0"/>
              <a:t>agricultural growth </a:t>
            </a:r>
            <a:r>
              <a:rPr lang="en-US" sz="2400" dirty="0"/>
              <a:t>process along with cooperatives and public sector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Private sector can play an </a:t>
            </a:r>
            <a:r>
              <a:rPr lang="en-US" sz="2400" b="1" dirty="0"/>
              <a:t>important role in the input delivery, pluralistic extension system, and in the processing and marketing </a:t>
            </a:r>
            <a:r>
              <a:rPr lang="en-US" sz="2400" dirty="0"/>
              <a:t>of the produces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Private sector programs for </a:t>
            </a:r>
            <a:r>
              <a:rPr lang="en-US" sz="2400" b="1" dirty="0"/>
              <a:t>value chains are effective</a:t>
            </a:r>
            <a:r>
              <a:rPr lang="en-US" sz="2400" dirty="0"/>
              <a:t>, but their coverage is limited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Creating </a:t>
            </a:r>
            <a:r>
              <a:rPr lang="en-US" sz="2400" b="1" dirty="0"/>
              <a:t>private sector friendly policy environment</a:t>
            </a:r>
            <a:r>
              <a:rPr lang="en-US" sz="2400" dirty="0"/>
              <a:t> requires consultations and dialogues throughout the policy process?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Public-private partnerships can increase the </a:t>
            </a:r>
            <a:r>
              <a:rPr lang="en-US" sz="2400" b="1" dirty="0"/>
              <a:t>efficiency and effectiveness </a:t>
            </a:r>
            <a:r>
              <a:rPr lang="en-US" sz="2400" dirty="0"/>
              <a:t>of the public policy design and implementation – PPDs can play a key role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Need better understanding of </a:t>
            </a:r>
            <a:r>
              <a:rPr lang="en-US" sz="2400" b="1" dirty="0"/>
              <a:t>costs and benefits</a:t>
            </a:r>
            <a:r>
              <a:rPr lang="en-US" sz="2400" dirty="0"/>
              <a:t> of involvement of private sector or otherwise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Food Policy Research Institute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00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344" y="1845733"/>
            <a:ext cx="11118272" cy="4243340"/>
          </a:xfrm>
          <a:ln>
            <a:solidFill>
              <a:schemeClr val="bg1"/>
            </a:solidFill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b="1" dirty="0"/>
              <a:t>Role of Private sector </a:t>
            </a:r>
            <a:r>
              <a:rPr lang="en-US" sz="2800" dirty="0"/>
              <a:t>in the policy process needs to be identified and encouraged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Need to </a:t>
            </a:r>
            <a:r>
              <a:rPr lang="en-US" sz="2800" b="1" dirty="0"/>
              <a:t>monitor nature of policy environment </a:t>
            </a:r>
            <a:r>
              <a:rPr lang="en-US" sz="2800" dirty="0"/>
              <a:t>– are they private sector friendly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How PPDs can help in </a:t>
            </a:r>
            <a:r>
              <a:rPr lang="en-US" sz="2800" b="1" dirty="0"/>
              <a:t>dispute resolution and speeding up </a:t>
            </a:r>
            <a:r>
              <a:rPr lang="en-US" sz="2800" dirty="0"/>
              <a:t>the private sector role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 How to </a:t>
            </a:r>
            <a:r>
              <a:rPr lang="en-US" sz="2800" b="1" dirty="0"/>
              <a:t>avoid the risks </a:t>
            </a:r>
            <a:r>
              <a:rPr lang="en-US" sz="2800" dirty="0"/>
              <a:t>that come with Private sector participation in policy process?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The scale (and scope) of private sector depend on their </a:t>
            </a:r>
            <a:r>
              <a:rPr lang="en-US" sz="2800" b="1" dirty="0"/>
              <a:t>inclusion in policy making </a:t>
            </a:r>
            <a:r>
              <a:rPr lang="en-US" sz="2800" dirty="0"/>
              <a:t>and implementation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Food Policy Research Institute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335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16th December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Food Policy Research Institute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6809" y="2566556"/>
            <a:ext cx="11315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689878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 Introduction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 Conceptual Framework – The Kaleidoscope Model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Policy Process and Public Private Dialogue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Some Lessons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Conclusions</a:t>
            </a: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Food Policy Research Institute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011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PPD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3200" dirty="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“PPDs are  structured mechanisms,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3200" dirty="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anchored at the highest level of government, coordinated by a light secretariat, and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3200" dirty="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aimed at facilitating the reform process by involving a balanced range of public and private sector actors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3200" dirty="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in identifying, filtering, accelerating, implementing, and measuring policy reforms.”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 dirty="0" err="1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Source:www.publicprivatedialogue.org</a:t>
            </a:r>
            <a:r>
              <a:rPr lang="en-US" altLang="en-US" sz="3200" dirty="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 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Food Policy Research Institute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68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Stages of Policy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200" dirty="0"/>
              <a:t>Agenda Setting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/>
              <a:t>Policy Design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/>
              <a:t>Policy Adoption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/>
              <a:t>Policy Implementation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/>
              <a:t>Policy Evaluation and Reform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Food Policy Research Institute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649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-181154"/>
            <a:ext cx="10058400" cy="741872"/>
          </a:xfrm>
        </p:spPr>
        <p:txBody>
          <a:bodyPr>
            <a:normAutofit/>
          </a:bodyPr>
          <a:lstStyle/>
          <a:p>
            <a:r>
              <a:rPr lang="en-US" sz="4400" kern="0" spc="0" dirty="0">
                <a:solidFill>
                  <a:srgbClr val="999900"/>
                </a:solidFill>
                <a:latin typeface="Garamond"/>
              </a:rPr>
              <a:t>A Model of Policy Process </a:t>
            </a:r>
            <a:r>
              <a:rPr lang="en-US" sz="2200" kern="0" spc="0" dirty="0">
                <a:solidFill>
                  <a:srgbClr val="999900"/>
                </a:solidFill>
                <a:latin typeface="Garamond"/>
              </a:rPr>
              <a:t>Source: Resnick et al (2014)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Food Policy Research Institute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7" name="Content Placeholder 3"/>
          <p:cNvPicPr>
            <a:picLocks noGrp="1"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95300"/>
            <a:ext cx="12192000" cy="586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0107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10544"/>
          </a:xfrm>
        </p:spPr>
        <p:txBody>
          <a:bodyPr>
            <a:normAutofit fontScale="90000"/>
          </a:bodyPr>
          <a:lstStyle/>
          <a:p>
            <a:r>
              <a:rPr lang="en-US" dirty="0"/>
              <a:t>Tools for Analyzing Policy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694" y="1751162"/>
            <a:ext cx="10732986" cy="4117932"/>
          </a:xfrm>
        </p:spPr>
        <p:txBody>
          <a:bodyPr>
            <a:normAutofit fontScale="40000" lnSpcReduction="20000"/>
          </a:bodyPr>
          <a:lstStyle/>
          <a:p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4200" b="1" dirty="0"/>
              <a:t>  Policy chronologies </a:t>
            </a:r>
            <a:r>
              <a:rPr lang="en-US" sz="4200" dirty="0"/>
              <a:t>–process tracing by indicating whether certain events precipitated subsequent policy changes 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42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4200" b="1" dirty="0"/>
              <a:t>Agricultural policy mapping-</a:t>
            </a:r>
            <a:r>
              <a:rPr lang="en-US" sz="4200" dirty="0"/>
              <a:t>identifies key institutions and frameworks, regulations, procedures, etc. 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42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4200" b="1" dirty="0"/>
              <a:t>Policy domain mapping</a:t>
            </a:r>
            <a:r>
              <a:rPr lang="en-US" sz="4200" dirty="0"/>
              <a:t>-roles of key actors (</a:t>
            </a:r>
            <a:r>
              <a:rPr lang="en-US" sz="4200" dirty="0" err="1"/>
              <a:t>e.g.formulation</a:t>
            </a:r>
            <a:r>
              <a:rPr lang="en-US" sz="4200" dirty="0"/>
              <a:t>, administration, oversight, or knowledge)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42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4200" b="1" dirty="0"/>
              <a:t>Stakeholder inventories </a:t>
            </a:r>
            <a:r>
              <a:rPr lang="en-US" sz="4200" dirty="0"/>
              <a:t>-identifies perceived winners and losers and their preferences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42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4200" b="1" dirty="0"/>
              <a:t>Circle of influence graphics </a:t>
            </a:r>
            <a:r>
              <a:rPr lang="en-US" sz="4200" dirty="0"/>
              <a:t>-aligns stakeholders in a two dimensional space to map their preferences vis-à-vis a policy with their power</a:t>
            </a:r>
          </a:p>
          <a:p>
            <a:r>
              <a:rPr lang="en-US" dirty="0"/>
              <a:t>Source: Resnick et al (2015)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Food Policy Research Institute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27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868499"/>
            <a:ext cx="10058400" cy="796399"/>
          </a:xfrm>
        </p:spPr>
        <p:txBody>
          <a:bodyPr>
            <a:normAutofit fontScale="90000"/>
          </a:bodyPr>
          <a:lstStyle/>
          <a:p>
            <a:r>
              <a:rPr lang="en-US" dirty="0"/>
              <a:t>Policy Process and Public – Private Dialogue</a:t>
            </a:r>
            <a:r>
              <a:rPr lang="en-US" i="1" dirty="0"/>
              <a:t/>
            </a:r>
            <a:br>
              <a:rPr lang="en-US" i="1" dirty="0"/>
            </a:br>
            <a:r>
              <a:rPr lang="en-US" dirty="0"/>
              <a:t>					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868499"/>
            <a:ext cx="10058400" cy="5000595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IN" sz="2000" dirty="0"/>
          </a:p>
          <a:p>
            <a:pPr marL="201168" lvl="1" indent="0">
              <a:lnSpc>
                <a:spcPct val="100000"/>
              </a:lnSpc>
              <a:buNone/>
            </a:pPr>
            <a:r>
              <a:rPr lang="en-IN" sz="2400" dirty="0"/>
              <a:t>The concept of PPD relates to Policy Process in major ways: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IN" sz="2800" dirty="0"/>
              <a:t>Private sector need to play a role in all stages of policy process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IN" sz="2800" dirty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IN" sz="2800" dirty="0"/>
              <a:t>Making Policy process more inclusive – from the Private sector perspective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IN" sz="2800" dirty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IN" sz="2800" dirty="0"/>
              <a:t> Helps in bringing specific policy changes that impede role of private sector in development process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IN" sz="28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IN" sz="2800" dirty="0"/>
              <a:t> Helps to focus on specific sector or sub-sector – going beyond broad policy statements and strategies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Food Policy Research Institute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081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8387" y="552091"/>
            <a:ext cx="10058400" cy="1798141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IN" dirty="0"/>
              <a:t>Why are PPDs important in the Policy Process?</a:t>
            </a:r>
            <a:r>
              <a:rPr lang="en-IN" b="1" dirty="0"/>
              <a:t/>
            </a:r>
            <a:br>
              <a:rPr lang="en-IN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IN" sz="2400" dirty="0"/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IN" sz="3400" dirty="0"/>
              <a:t>Declining budget allocation for the public services by the Governments and donors</a:t>
            </a:r>
          </a:p>
          <a:p>
            <a:pPr marL="201168" lvl="1" indent="0">
              <a:lnSpc>
                <a:spcPct val="100000"/>
              </a:lnSpc>
              <a:buNone/>
            </a:pPr>
            <a:endParaRPr lang="en-US" sz="3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IN" sz="3400" dirty="0"/>
              <a:t>Transformation of agriculture from subsistence level to commercialized agribusiness</a:t>
            </a:r>
            <a:endParaRPr lang="en-US" sz="3400" dirty="0"/>
          </a:p>
          <a:p>
            <a:pPr lvl="1">
              <a:buFont typeface="Arial" panose="020B0604020202020204" pitchFamily="34" charset="0"/>
              <a:buChar char="•"/>
            </a:pPr>
            <a:endParaRPr lang="en-IN" sz="3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IN" sz="3400" dirty="0"/>
              <a:t>Concerns on efficiency and effectiveness of public vs private provision of services</a:t>
            </a:r>
            <a:endParaRPr lang="en-US" sz="3400" dirty="0"/>
          </a:p>
          <a:p>
            <a:pPr lvl="1">
              <a:buFont typeface="Arial" panose="020B0604020202020204" pitchFamily="34" charset="0"/>
              <a:buChar char="•"/>
            </a:pPr>
            <a:endParaRPr lang="en-IN" sz="3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IN" sz="3400" dirty="0"/>
              <a:t>Inclusive policy process can help speed up the implementation of policies and programs</a:t>
            </a:r>
          </a:p>
          <a:p>
            <a:pPr marL="201168" lvl="1" indent="0">
              <a:buNone/>
            </a:pPr>
            <a:endParaRPr lang="en-IN" sz="3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IN" sz="3400" dirty="0"/>
              <a:t>Private investments and involvement  supplement and complement the public extension </a:t>
            </a:r>
            <a:endParaRPr lang="en-US" sz="3400" dirty="0"/>
          </a:p>
          <a:p>
            <a:pPr lvl="1">
              <a:buFont typeface="Arial" panose="020B0604020202020204" pitchFamily="34" charset="0"/>
              <a:buChar char="•"/>
            </a:pPr>
            <a:endParaRPr lang="en-IN" sz="3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IN" sz="3400" dirty="0"/>
              <a:t>Decentralization of public services could benefit from private sector involvement</a:t>
            </a:r>
          </a:p>
          <a:p>
            <a:endParaRPr lang="en-US" sz="3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Food Policy Research Institute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452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69337"/>
          </a:xfrm>
        </p:spPr>
        <p:txBody>
          <a:bodyPr/>
          <a:lstStyle/>
          <a:p>
            <a:r>
              <a:rPr lang="en-US" dirty="0"/>
              <a:t>Knowledge and implementation gaps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216325"/>
            <a:ext cx="10058400" cy="4903920"/>
          </a:xfrm>
        </p:spPr>
        <p:txBody>
          <a:bodyPr>
            <a:no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What is the difference between </a:t>
            </a:r>
            <a:r>
              <a:rPr lang="en-US" sz="2400" b="1" dirty="0"/>
              <a:t>private and public objectives</a:t>
            </a:r>
            <a:r>
              <a:rPr lang="en-US" sz="2400" dirty="0"/>
              <a:t> in the policy system?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What regulatory mechanisms and </a:t>
            </a:r>
            <a:r>
              <a:rPr lang="en-US" sz="2400" b="1" dirty="0"/>
              <a:t>institutional arrangements</a:t>
            </a:r>
            <a:r>
              <a:rPr lang="en-US" sz="2400" dirty="0"/>
              <a:t> must be developed to support private sector?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What are the </a:t>
            </a:r>
            <a:r>
              <a:rPr lang="en-US" sz="2400" b="1" dirty="0"/>
              <a:t>innovations </a:t>
            </a:r>
            <a:r>
              <a:rPr lang="en-US" sz="2400" dirty="0"/>
              <a:t>that private sector needs for its effective involvement in policy process?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What are the </a:t>
            </a:r>
            <a:r>
              <a:rPr lang="en-US" sz="2400" b="1" dirty="0"/>
              <a:t>motivations and incentives </a:t>
            </a:r>
            <a:r>
              <a:rPr lang="en-US" sz="2400" dirty="0"/>
              <a:t>for private companies for knowledge sharing?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What are the opportunities for creating </a:t>
            </a:r>
            <a:r>
              <a:rPr lang="en-US" sz="2400" b="1" dirty="0"/>
              <a:t>Win-Win </a:t>
            </a:r>
            <a:r>
              <a:rPr lang="en-US" sz="2400" dirty="0"/>
              <a:t>for both Private and Public sectors?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What role can policymakers play in shaping and supporting </a:t>
            </a:r>
            <a:r>
              <a:rPr lang="en-US" sz="2400" b="1" dirty="0"/>
              <a:t>inclusive policy process?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Food Policy Research Institute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73413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1148</TotalTime>
  <Words>725</Words>
  <Application>Microsoft Office PowerPoint</Application>
  <PresentationFormat>Widescreen</PresentationFormat>
  <Paragraphs>119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Garamond</vt:lpstr>
      <vt:lpstr>Verdana</vt:lpstr>
      <vt:lpstr>Wingdings</vt:lpstr>
      <vt:lpstr>Retrospect</vt:lpstr>
      <vt:lpstr>           Public - Private Dialogues and the Policy Process    </vt:lpstr>
      <vt:lpstr>Overview</vt:lpstr>
      <vt:lpstr>PPD Definition</vt:lpstr>
      <vt:lpstr>Stages of Policy Process</vt:lpstr>
      <vt:lpstr>A Model of Policy Process Source: Resnick et al (2014)</vt:lpstr>
      <vt:lpstr>Tools for Analyzing Policy Process</vt:lpstr>
      <vt:lpstr>Policy Process and Public – Private Dialogue        </vt:lpstr>
      <vt:lpstr>      Why are PPDs important in the Policy Process? </vt:lpstr>
      <vt:lpstr>Knowledge and implementation gaps</vt:lpstr>
      <vt:lpstr>Issues in the context of Nepal Agriculture</vt:lpstr>
      <vt:lpstr>Conclusions</vt:lpstr>
      <vt:lpstr>PowerPoint Presentation</vt:lpstr>
    </vt:vector>
  </TitlesOfParts>
  <Company>IFPRI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 Private Sector fill the gap in Agricultural Extension?</dc:title>
  <dc:creator>Shishodia, Mahika (IFPRI)</dc:creator>
  <cp:lastModifiedBy>Payne, Kenna</cp:lastModifiedBy>
  <cp:revision>127</cp:revision>
  <cp:lastPrinted>2015-12-14T18:50:52Z</cp:lastPrinted>
  <dcterms:created xsi:type="dcterms:W3CDTF">2015-12-11T18:28:22Z</dcterms:created>
  <dcterms:modified xsi:type="dcterms:W3CDTF">2018-09-17T13:21:48Z</dcterms:modified>
</cp:coreProperties>
</file>